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</p:sldIdLst>
  <p:sldSz cx="18288000" cy="10287000"/>
  <p:notesSz cx="6858000" cy="9144000"/>
  <p:embeddedFontLst>
    <p:embeddedFont>
      <p:font typeface="Tenor Sans" charset="1" panose="02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Clear Sans" charset="1" panose="020B0503030202020304"/>
      <p:regular r:id="rId17"/>
    </p:embeddedFont>
    <p:embeddedFont>
      <p:font typeface="Clear Sans Bold" charset="1" panose="020B0803030202020304"/>
      <p:regular r:id="rId18"/>
    </p:embeddedFont>
    <p:embeddedFont>
      <p:font typeface="Clear Sans Italics" charset="1" panose="020B0503030202090304"/>
      <p:regular r:id="rId19"/>
    </p:embeddedFont>
    <p:embeddedFont>
      <p:font typeface="Clear Sans Bold Italics" charset="1" panose="020B0803030202090304"/>
      <p:regular r:id="rId20"/>
    </p:embeddedFont>
    <p:embeddedFont>
      <p:font typeface="Clear Sans Thin" charset="1" panose="020B0203030202020304"/>
      <p:regular r:id="rId21"/>
    </p:embeddedFont>
    <p:embeddedFont>
      <p:font typeface="Clear Sans Light" charset="1" panose="020B0303030202020304"/>
      <p:regular r:id="rId22"/>
    </p:embeddedFont>
    <p:embeddedFont>
      <p:font typeface="Clear Sans Medium" charset="1" panose="020B0603030202020304"/>
      <p:regular r:id="rId23"/>
    </p:embeddedFont>
    <p:embeddedFont>
      <p:font typeface="Clear Sans Medium Italics" charset="1" panose="020B06030302020903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https://cfs.nrcan.gc.ca/pubwarehouse/pdfs/28159.pdf" TargetMode="External" Type="http://schemas.openxmlformats.org/officeDocument/2006/relationships/hyperlink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2" Target="../media/image19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2" Target="../media/image19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D5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133204">
            <a:off x="-1567201" y="-3208716"/>
            <a:ext cx="13676622" cy="17292281"/>
          </a:xfrm>
          <a:custGeom>
            <a:avLst/>
            <a:gdLst/>
            <a:ahLst/>
            <a:cxnLst/>
            <a:rect r="r" b="b" t="t" l="l"/>
            <a:pathLst>
              <a:path h="17292281" w="13676622">
                <a:moveTo>
                  <a:pt x="0" y="0"/>
                </a:moveTo>
                <a:lnTo>
                  <a:pt x="13676622" y="0"/>
                </a:lnTo>
                <a:lnTo>
                  <a:pt x="13676622" y="17292281"/>
                </a:lnTo>
                <a:lnTo>
                  <a:pt x="0" y="17292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111384">
            <a:off x="14901114" y="-692676"/>
            <a:ext cx="12122938" cy="11672351"/>
          </a:xfrm>
          <a:custGeom>
            <a:avLst/>
            <a:gdLst/>
            <a:ahLst/>
            <a:cxnLst/>
            <a:rect r="r" b="b" t="t" l="l"/>
            <a:pathLst>
              <a:path h="11672351" w="12122938">
                <a:moveTo>
                  <a:pt x="0" y="0"/>
                </a:moveTo>
                <a:lnTo>
                  <a:pt x="12122938" y="0"/>
                </a:lnTo>
                <a:lnTo>
                  <a:pt x="12122938" y="11672352"/>
                </a:lnTo>
                <a:lnTo>
                  <a:pt x="0" y="11672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91620">
            <a:off x="-213391" y="-446545"/>
            <a:ext cx="13664723" cy="3403758"/>
          </a:xfrm>
          <a:custGeom>
            <a:avLst/>
            <a:gdLst/>
            <a:ahLst/>
            <a:cxnLst/>
            <a:rect r="r" b="b" t="t" l="l"/>
            <a:pathLst>
              <a:path h="3403758" w="13664723">
                <a:moveTo>
                  <a:pt x="0" y="0"/>
                </a:moveTo>
                <a:lnTo>
                  <a:pt x="13664723" y="0"/>
                </a:lnTo>
                <a:lnTo>
                  <a:pt x="13664723" y="3403758"/>
                </a:lnTo>
                <a:lnTo>
                  <a:pt x="0" y="34037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19339" y="-705410"/>
            <a:ext cx="6337322" cy="4136543"/>
          </a:xfrm>
          <a:custGeom>
            <a:avLst/>
            <a:gdLst/>
            <a:ahLst/>
            <a:cxnLst/>
            <a:rect r="r" b="b" t="t" l="l"/>
            <a:pathLst>
              <a:path h="4136543" w="6337322">
                <a:moveTo>
                  <a:pt x="0" y="0"/>
                </a:moveTo>
                <a:lnTo>
                  <a:pt x="6337322" y="0"/>
                </a:lnTo>
                <a:lnTo>
                  <a:pt x="6337322" y="4136544"/>
                </a:lnTo>
                <a:lnTo>
                  <a:pt x="0" y="4136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92806">
            <a:off x="8891850" y="8378163"/>
            <a:ext cx="4308252" cy="3524933"/>
          </a:xfrm>
          <a:custGeom>
            <a:avLst/>
            <a:gdLst/>
            <a:ahLst/>
            <a:cxnLst/>
            <a:rect r="r" b="b" t="t" l="l"/>
            <a:pathLst>
              <a:path h="3524933" w="4308252">
                <a:moveTo>
                  <a:pt x="0" y="0"/>
                </a:moveTo>
                <a:lnTo>
                  <a:pt x="4308252" y="0"/>
                </a:lnTo>
                <a:lnTo>
                  <a:pt x="4308252" y="3524933"/>
                </a:lnTo>
                <a:lnTo>
                  <a:pt x="0" y="35249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779325"/>
            <a:ext cx="12033709" cy="2441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 spc="-220">
                <a:solidFill>
                  <a:srgbClr val="F4F4F4"/>
                </a:solidFill>
                <a:latin typeface="Tenor Sans"/>
              </a:rPr>
              <a:t>The Wildfires</a:t>
            </a:r>
          </a:p>
          <a:p>
            <a:pPr algn="ctr">
              <a:lnSpc>
                <a:spcPts val="8000"/>
              </a:lnSpc>
            </a:pPr>
            <a:r>
              <a:rPr lang="en-US" sz="8000" spc="-160">
                <a:solidFill>
                  <a:srgbClr val="F4F4F4"/>
                </a:solidFill>
                <a:latin typeface="Tenor Sans"/>
              </a:rPr>
              <a:t>in Canada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161182"/>
            <a:ext cx="9374473" cy="1097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4F4F4"/>
                </a:solidFill>
                <a:latin typeface="Clear Sans"/>
              </a:rPr>
              <a:t>CAROLINE BORDIN BASTOS, JASMINE BAMBA &amp;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4F4F4"/>
                </a:solidFill>
                <a:latin typeface="Clear Sans"/>
              </a:rPr>
              <a:t>NIKITA GAHOI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62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5851602" y="7445507"/>
            <a:ext cx="4269962" cy="3625586"/>
          </a:xfrm>
          <a:custGeom>
            <a:avLst/>
            <a:gdLst/>
            <a:ahLst/>
            <a:cxnLst/>
            <a:rect r="r" b="b" t="t" l="l"/>
            <a:pathLst>
              <a:path h="3625586" w="4269962">
                <a:moveTo>
                  <a:pt x="0" y="0"/>
                </a:moveTo>
                <a:lnTo>
                  <a:pt x="4269962" y="0"/>
                </a:lnTo>
                <a:lnTo>
                  <a:pt x="4269962" y="3625586"/>
                </a:lnTo>
                <a:lnTo>
                  <a:pt x="0" y="3625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77974" y="1320408"/>
            <a:ext cx="7019823" cy="8229600"/>
          </a:xfrm>
          <a:custGeom>
            <a:avLst/>
            <a:gdLst/>
            <a:ahLst/>
            <a:cxnLst/>
            <a:rect r="r" b="b" t="t" l="l"/>
            <a:pathLst>
              <a:path h="8229600" w="7019823">
                <a:moveTo>
                  <a:pt x="0" y="0"/>
                </a:moveTo>
                <a:lnTo>
                  <a:pt x="7019823" y="0"/>
                </a:lnTo>
                <a:lnTo>
                  <a:pt x="70198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682" t="0" r="-3794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611027">
            <a:off x="14279797" y="-1024402"/>
            <a:ext cx="4836000" cy="4106204"/>
          </a:xfrm>
          <a:custGeom>
            <a:avLst/>
            <a:gdLst/>
            <a:ahLst/>
            <a:cxnLst/>
            <a:rect r="r" b="b" t="t" l="l"/>
            <a:pathLst>
              <a:path h="4106204" w="4836000">
                <a:moveTo>
                  <a:pt x="0" y="0"/>
                </a:moveTo>
                <a:lnTo>
                  <a:pt x="4835999" y="0"/>
                </a:lnTo>
                <a:lnTo>
                  <a:pt x="4835999" y="4106204"/>
                </a:lnTo>
                <a:lnTo>
                  <a:pt x="0" y="4106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08158" y="1576737"/>
            <a:ext cx="7609764" cy="6902356"/>
            <a:chOff x="0" y="0"/>
            <a:chExt cx="10146352" cy="920314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0146352" cy="1417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 spc="-140">
                  <a:solidFill>
                    <a:srgbClr val="F4F4F4"/>
                  </a:solidFill>
                  <a:latin typeface="Tenor Sans"/>
                </a:rPr>
                <a:t>Deforestation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589685"/>
              <a:ext cx="9073480" cy="5260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4F4F4"/>
                  </a:solidFill>
                  <a:latin typeface="Clear Sans"/>
                </a:rPr>
                <a:t>Deforestation is the intentional destruction of </a:t>
              </a:r>
              <a:r>
                <a:rPr lang="en-US" sz="3000" u="sng">
                  <a:solidFill>
                    <a:srgbClr val="F4F4F4"/>
                  </a:solidFill>
                  <a:latin typeface="Clear Sans"/>
                  <a:hlinkClick r:id="rId5" tooltip="https://cfs.nrcan.gc.ca/pubwarehouse/pdfs/28159.pdf"/>
                </a:rPr>
                <a:t>forested land</a:t>
              </a:r>
              <a:r>
                <a:rPr lang="en-US" sz="3000">
                  <a:solidFill>
                    <a:srgbClr val="F4F4F4"/>
                  </a:solidFill>
                  <a:latin typeface="Clear Sans"/>
                </a:rPr>
                <a:t> for alternative purposes.</a:t>
              </a:r>
            </a:p>
            <a:p>
              <a:pPr>
                <a:lnSpc>
                  <a:spcPts val="3900"/>
                </a:lnSpc>
              </a:pPr>
            </a:p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4F4F4"/>
                  </a:solidFill>
                  <a:latin typeface="Clear Sans"/>
                </a:rPr>
                <a:t>Between the period of 2000 to 2021,  Canada lost more than </a:t>
              </a:r>
              <a:r>
                <a:rPr lang="en-US" sz="3000">
                  <a:solidFill>
                    <a:srgbClr val="F4F4F4"/>
                  </a:solidFill>
                  <a:latin typeface="Clear Sans Bold"/>
                </a:rPr>
                <a:t>44 milion</a:t>
              </a:r>
              <a:r>
                <a:rPr lang="en-US" sz="3000">
                  <a:solidFill>
                    <a:srgbClr val="F4F4F4"/>
                  </a:solidFill>
                  <a:latin typeface="Clear Sans"/>
                </a:rPr>
                <a:t> hectares of tree cover.</a:t>
              </a:r>
            </a:p>
            <a:p>
              <a:pPr>
                <a:lnSpc>
                  <a:spcPts val="390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246310"/>
              <a:ext cx="9073480" cy="956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39"/>
                </a:lnSpc>
                <a:spcBef>
                  <a:spcPct val="0"/>
                </a:spcBef>
              </a:pPr>
            </a:p>
            <a:p>
              <a:pPr>
                <a:lnSpc>
                  <a:spcPts val="293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62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30071">
            <a:off x="-1143891" y="-2000850"/>
            <a:ext cx="6086583" cy="4968865"/>
          </a:xfrm>
          <a:custGeom>
            <a:avLst/>
            <a:gdLst/>
            <a:ahLst/>
            <a:cxnLst/>
            <a:rect r="r" b="b" t="t" l="l"/>
            <a:pathLst>
              <a:path h="4968865" w="6086583">
                <a:moveTo>
                  <a:pt x="0" y="0"/>
                </a:moveTo>
                <a:lnTo>
                  <a:pt x="6086583" y="0"/>
                </a:lnTo>
                <a:lnTo>
                  <a:pt x="6086583" y="4968865"/>
                </a:lnTo>
                <a:lnTo>
                  <a:pt x="0" y="4968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01387" y="-2145868"/>
            <a:ext cx="4788720" cy="3918044"/>
          </a:xfrm>
          <a:custGeom>
            <a:avLst/>
            <a:gdLst/>
            <a:ahLst/>
            <a:cxnLst/>
            <a:rect r="r" b="b" t="t" l="l"/>
            <a:pathLst>
              <a:path h="3918044" w="4788720">
                <a:moveTo>
                  <a:pt x="0" y="0"/>
                </a:moveTo>
                <a:lnTo>
                  <a:pt x="4788720" y="0"/>
                </a:lnTo>
                <a:lnTo>
                  <a:pt x="4788720" y="3918044"/>
                </a:lnTo>
                <a:lnTo>
                  <a:pt x="0" y="3918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812081"/>
            <a:ext cx="8115300" cy="8662838"/>
          </a:xfrm>
          <a:custGeom>
            <a:avLst/>
            <a:gdLst/>
            <a:ahLst/>
            <a:cxnLst/>
            <a:rect r="r" b="b" t="t" l="l"/>
            <a:pathLst>
              <a:path h="8662838" w="8115300">
                <a:moveTo>
                  <a:pt x="0" y="0"/>
                </a:moveTo>
                <a:lnTo>
                  <a:pt x="8115300" y="0"/>
                </a:lnTo>
                <a:lnTo>
                  <a:pt x="8115300" y="8662838"/>
                </a:lnTo>
                <a:lnTo>
                  <a:pt x="0" y="86628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76126">
            <a:off x="13650109" y="7308305"/>
            <a:ext cx="6002186" cy="6628921"/>
          </a:xfrm>
          <a:custGeom>
            <a:avLst/>
            <a:gdLst/>
            <a:ahLst/>
            <a:cxnLst/>
            <a:rect r="r" b="b" t="t" l="l"/>
            <a:pathLst>
              <a:path h="6628921" w="6002186">
                <a:moveTo>
                  <a:pt x="0" y="0"/>
                </a:moveTo>
                <a:lnTo>
                  <a:pt x="6002187" y="0"/>
                </a:lnTo>
                <a:lnTo>
                  <a:pt x="6002187" y="6628920"/>
                </a:lnTo>
                <a:lnTo>
                  <a:pt x="0" y="66289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41374" y="8878931"/>
            <a:ext cx="4785310" cy="1191977"/>
          </a:xfrm>
          <a:custGeom>
            <a:avLst/>
            <a:gdLst/>
            <a:ahLst/>
            <a:cxnLst/>
            <a:rect r="r" b="b" t="t" l="l"/>
            <a:pathLst>
              <a:path h="1191977" w="4785310">
                <a:moveTo>
                  <a:pt x="0" y="0"/>
                </a:moveTo>
                <a:lnTo>
                  <a:pt x="4785309" y="0"/>
                </a:lnTo>
                <a:lnTo>
                  <a:pt x="4785309" y="1191977"/>
                </a:lnTo>
                <a:lnTo>
                  <a:pt x="0" y="11919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53571" y="2760879"/>
            <a:ext cx="6945805" cy="4765242"/>
            <a:chOff x="0" y="0"/>
            <a:chExt cx="9261073" cy="635365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9261073" cy="320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3999" spc="-79">
                  <a:solidFill>
                    <a:srgbClr val="F4F4F4"/>
                  </a:solidFill>
                  <a:latin typeface="Tenor Sans"/>
                </a:rPr>
                <a:t>Several factors cause deforestation in Canada, including agriculture and mineral extraction.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734281"/>
              <a:ext cx="9261073" cy="2619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4F4F4"/>
                  </a:solidFill>
                  <a:latin typeface="Clear Sans"/>
                </a:rPr>
                <a:t>The wildfires and forestry are the main factors, representing more than </a:t>
              </a:r>
              <a:r>
                <a:rPr lang="en-US" sz="3000">
                  <a:solidFill>
                    <a:srgbClr val="F4F4F4"/>
                  </a:solidFill>
                  <a:latin typeface="Clear Sans Bold"/>
                </a:rPr>
                <a:t>98% </a:t>
              </a:r>
              <a:r>
                <a:rPr lang="en-US" sz="3000">
                  <a:solidFill>
                    <a:srgbClr val="F4F4F4"/>
                  </a:solidFill>
                  <a:latin typeface="Clear Sans"/>
                </a:rPr>
                <a:t>of the causes. </a:t>
              </a:r>
            </a:p>
            <a:p>
              <a:pPr>
                <a:lnSpc>
                  <a:spcPts val="3900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80728"/>
            <a:ext cx="4117034" cy="729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994C38"/>
                </a:solidFill>
                <a:latin typeface="Clear Sans"/>
              </a:rPr>
              <a:t>Deforestation contributes to increased fire risk in surrounding woodland.</a:t>
            </a:r>
          </a:p>
          <a:p>
            <a:pPr>
              <a:lnSpc>
                <a:spcPts val="3900"/>
              </a:lnSpc>
            </a:pP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994C38"/>
                </a:solidFill>
                <a:latin typeface="Clear Sans"/>
              </a:rPr>
              <a:t>Reducing tree cover and ground vegetation dries out forests, especially tropical rainforests. </a:t>
            </a:r>
          </a:p>
          <a:p>
            <a:pPr>
              <a:lnSpc>
                <a:spcPts val="3900"/>
              </a:lnSpc>
            </a:pPr>
          </a:p>
          <a:p>
            <a:pPr>
              <a:lnSpc>
                <a:spcPts val="3899"/>
              </a:lnSpc>
            </a:pPr>
            <a:r>
              <a:rPr lang="en-US" sz="2999">
                <a:solidFill>
                  <a:srgbClr val="994C38"/>
                </a:solidFill>
                <a:latin typeface="Clear Sans"/>
              </a:rPr>
              <a:t>This leads to a greater risk of fire in the area around a deforested zone.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626234">
            <a:off x="5254475" y="6052590"/>
            <a:ext cx="3567765" cy="5057399"/>
          </a:xfrm>
          <a:custGeom>
            <a:avLst/>
            <a:gdLst/>
            <a:ahLst/>
            <a:cxnLst/>
            <a:rect r="r" b="b" t="t" l="l"/>
            <a:pathLst>
              <a:path h="5057399" w="3567765">
                <a:moveTo>
                  <a:pt x="0" y="0"/>
                </a:moveTo>
                <a:lnTo>
                  <a:pt x="3567765" y="0"/>
                </a:lnTo>
                <a:lnTo>
                  <a:pt x="3567765" y="5057398"/>
                </a:lnTo>
                <a:lnTo>
                  <a:pt x="0" y="5057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31441" y="1028700"/>
            <a:ext cx="10070119" cy="7552589"/>
          </a:xfrm>
          <a:custGeom>
            <a:avLst/>
            <a:gdLst/>
            <a:ahLst/>
            <a:cxnLst/>
            <a:rect r="r" b="b" t="t" l="l"/>
            <a:pathLst>
              <a:path h="7552589" w="10070119">
                <a:moveTo>
                  <a:pt x="0" y="0"/>
                </a:moveTo>
                <a:lnTo>
                  <a:pt x="10070119" y="0"/>
                </a:lnTo>
                <a:lnTo>
                  <a:pt x="10070119" y="7552589"/>
                </a:lnTo>
                <a:lnTo>
                  <a:pt x="0" y="75525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35248" y="349584"/>
            <a:ext cx="5452752" cy="1358231"/>
          </a:xfrm>
          <a:custGeom>
            <a:avLst/>
            <a:gdLst/>
            <a:ahLst/>
            <a:cxnLst/>
            <a:rect r="r" b="b" t="t" l="l"/>
            <a:pathLst>
              <a:path h="1358231" w="5452752">
                <a:moveTo>
                  <a:pt x="0" y="0"/>
                </a:moveTo>
                <a:lnTo>
                  <a:pt x="5452752" y="0"/>
                </a:lnTo>
                <a:lnTo>
                  <a:pt x="5452752" y="1358232"/>
                </a:lnTo>
                <a:lnTo>
                  <a:pt x="0" y="1358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62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2420" y="-438021"/>
            <a:ext cx="4190630" cy="2933441"/>
          </a:xfrm>
          <a:custGeom>
            <a:avLst/>
            <a:gdLst/>
            <a:ahLst/>
            <a:cxnLst/>
            <a:rect r="r" b="b" t="t" l="l"/>
            <a:pathLst>
              <a:path h="2933441" w="4190630">
                <a:moveTo>
                  <a:pt x="0" y="0"/>
                </a:moveTo>
                <a:lnTo>
                  <a:pt x="4190630" y="0"/>
                </a:lnTo>
                <a:lnTo>
                  <a:pt x="4190630" y="2933442"/>
                </a:lnTo>
                <a:lnTo>
                  <a:pt x="0" y="293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163603" y="0"/>
            <a:ext cx="4634479" cy="1938055"/>
          </a:xfrm>
          <a:custGeom>
            <a:avLst/>
            <a:gdLst/>
            <a:ahLst/>
            <a:cxnLst/>
            <a:rect r="r" b="b" t="t" l="l"/>
            <a:pathLst>
              <a:path h="1938055" w="4634479">
                <a:moveTo>
                  <a:pt x="4634479" y="0"/>
                </a:moveTo>
                <a:lnTo>
                  <a:pt x="0" y="0"/>
                </a:lnTo>
                <a:lnTo>
                  <a:pt x="0" y="1938055"/>
                </a:lnTo>
                <a:lnTo>
                  <a:pt x="4634479" y="1938055"/>
                </a:lnTo>
                <a:lnTo>
                  <a:pt x="463447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372163">
            <a:off x="-261866" y="6727718"/>
            <a:ext cx="3797148" cy="5221078"/>
          </a:xfrm>
          <a:custGeom>
            <a:avLst/>
            <a:gdLst/>
            <a:ahLst/>
            <a:cxnLst/>
            <a:rect r="r" b="b" t="t" l="l"/>
            <a:pathLst>
              <a:path h="5221078" w="3797148">
                <a:moveTo>
                  <a:pt x="0" y="0"/>
                </a:moveTo>
                <a:lnTo>
                  <a:pt x="3797147" y="0"/>
                </a:lnTo>
                <a:lnTo>
                  <a:pt x="3797147" y="5221078"/>
                </a:lnTo>
                <a:lnTo>
                  <a:pt x="0" y="52210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6708" y="1938055"/>
            <a:ext cx="9215894" cy="6911920"/>
          </a:xfrm>
          <a:custGeom>
            <a:avLst/>
            <a:gdLst/>
            <a:ahLst/>
            <a:cxnLst/>
            <a:rect r="r" b="b" t="t" l="l"/>
            <a:pathLst>
              <a:path h="6911920" w="9215894">
                <a:moveTo>
                  <a:pt x="0" y="0"/>
                </a:moveTo>
                <a:lnTo>
                  <a:pt x="9215893" y="0"/>
                </a:lnTo>
                <a:lnTo>
                  <a:pt x="9215893" y="6911920"/>
                </a:lnTo>
                <a:lnTo>
                  <a:pt x="0" y="69119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74837" y="8915225"/>
            <a:ext cx="5507125" cy="1371775"/>
          </a:xfrm>
          <a:custGeom>
            <a:avLst/>
            <a:gdLst/>
            <a:ahLst/>
            <a:cxnLst/>
            <a:rect r="r" b="b" t="t" l="l"/>
            <a:pathLst>
              <a:path h="1371775" w="5507125">
                <a:moveTo>
                  <a:pt x="0" y="0"/>
                </a:moveTo>
                <a:lnTo>
                  <a:pt x="5507126" y="0"/>
                </a:lnTo>
                <a:lnTo>
                  <a:pt x="5507126" y="1371775"/>
                </a:lnTo>
                <a:lnTo>
                  <a:pt x="0" y="13717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39772" y="715333"/>
            <a:ext cx="7609764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120">
                <a:solidFill>
                  <a:srgbClr val="F4F4F4"/>
                </a:solidFill>
                <a:latin typeface="Tenor Sans"/>
              </a:rPr>
              <a:t>Linear Regression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8158" y="7749564"/>
            <a:ext cx="6805110" cy="729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</a:p>
          <a:p>
            <a:pPr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442755" y="3584265"/>
            <a:ext cx="5816545" cy="360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-79">
                <a:solidFill>
                  <a:srgbClr val="F4F4F4"/>
                </a:solidFill>
                <a:latin typeface="Tenor Sans"/>
              </a:rPr>
              <a:t>The r-value is 0.7395928,</a:t>
            </a:r>
          </a:p>
          <a:p>
            <a:pPr>
              <a:lnSpc>
                <a:spcPts val="4799"/>
              </a:lnSpc>
            </a:pPr>
            <a:r>
              <a:rPr lang="en-US" sz="3999" spc="-79">
                <a:solidFill>
                  <a:srgbClr val="F4F4F4"/>
                </a:solidFill>
                <a:latin typeface="Tenor Sans"/>
              </a:rPr>
              <a:t>showing a strong positive correlation between these factors. </a:t>
            </a:r>
          </a:p>
          <a:p>
            <a:pPr>
              <a:lnSpc>
                <a:spcPts val="4799"/>
              </a:lnSpc>
            </a:pPr>
            <a:r>
              <a:rPr lang="en-US" sz="3999" spc="-79">
                <a:solidFill>
                  <a:srgbClr val="F4F4F4"/>
                </a:solidFill>
                <a:latin typeface="Tenor Sans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90888" y="1157593"/>
            <a:ext cx="16490959" cy="5102037"/>
            <a:chOff x="0" y="0"/>
            <a:chExt cx="21987945" cy="680271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21987945" cy="2028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985"/>
                </a:lnSpc>
              </a:pPr>
              <a:r>
                <a:rPr lang="en-US" sz="9987" spc="-199">
                  <a:solidFill>
                    <a:srgbClr val="994C38"/>
                  </a:solidFill>
                  <a:latin typeface="Tenor Sans"/>
                </a:rPr>
                <a:t>Conclusion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453852"/>
              <a:ext cx="19662946" cy="921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3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232883"/>
              <a:ext cx="19662946" cy="569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1216" y="-840442"/>
            <a:ext cx="4471096" cy="2845243"/>
          </a:xfrm>
          <a:custGeom>
            <a:avLst/>
            <a:gdLst/>
            <a:ahLst/>
            <a:cxnLst/>
            <a:rect r="r" b="b" t="t" l="l"/>
            <a:pathLst>
              <a:path h="2845243" w="4471096">
                <a:moveTo>
                  <a:pt x="0" y="0"/>
                </a:moveTo>
                <a:lnTo>
                  <a:pt x="4471096" y="0"/>
                </a:lnTo>
                <a:lnTo>
                  <a:pt x="4471096" y="2845243"/>
                </a:lnTo>
                <a:lnTo>
                  <a:pt x="0" y="2845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038606">
            <a:off x="5841878" y="8148638"/>
            <a:ext cx="2928024" cy="3404680"/>
          </a:xfrm>
          <a:custGeom>
            <a:avLst/>
            <a:gdLst/>
            <a:ahLst/>
            <a:cxnLst/>
            <a:rect r="r" b="b" t="t" l="l"/>
            <a:pathLst>
              <a:path h="3404680" w="2928024">
                <a:moveTo>
                  <a:pt x="0" y="0"/>
                </a:moveTo>
                <a:lnTo>
                  <a:pt x="2928024" y="0"/>
                </a:lnTo>
                <a:lnTo>
                  <a:pt x="2928024" y="3404680"/>
                </a:lnTo>
                <a:lnTo>
                  <a:pt x="0" y="3404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3595284" cy="10287000"/>
          </a:xfrm>
          <a:custGeom>
            <a:avLst/>
            <a:gdLst/>
            <a:ahLst/>
            <a:cxnLst/>
            <a:rect r="r" b="b" t="t" l="l"/>
            <a:pathLst>
              <a:path h="10287000" w="3595284">
                <a:moveTo>
                  <a:pt x="0" y="0"/>
                </a:moveTo>
                <a:lnTo>
                  <a:pt x="3595284" y="0"/>
                </a:lnTo>
                <a:lnTo>
                  <a:pt x="35952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</a:blip>
            <a:stretch>
              <a:fillRect l="0" t="0" r="-48163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90888" y="3203811"/>
            <a:ext cx="13368412" cy="6606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6689" indent="-338345" lvl="1">
              <a:lnSpc>
                <a:spcPts val="4387"/>
              </a:lnSpc>
              <a:buFont typeface="Arial"/>
              <a:buChar char="•"/>
            </a:pPr>
            <a:r>
              <a:rPr lang="en-US" sz="3134">
                <a:solidFill>
                  <a:srgbClr val="994C38"/>
                </a:solidFill>
                <a:latin typeface="Clear Sans"/>
              </a:rPr>
              <a:t>Major causes of wildfires in Canada are Human Activities (53.6 %) and Lightning (42.3%)</a:t>
            </a:r>
          </a:p>
          <a:p>
            <a:pPr marL="676689" indent="-338345" lvl="1">
              <a:lnSpc>
                <a:spcPts val="4387"/>
              </a:lnSpc>
              <a:buFont typeface="Arial"/>
              <a:buChar char="•"/>
            </a:pPr>
            <a:r>
              <a:rPr lang="en-US" sz="3134">
                <a:solidFill>
                  <a:srgbClr val="994C38"/>
                </a:solidFill>
                <a:latin typeface="Clear Sans"/>
              </a:rPr>
              <a:t>British Columbia has experienced the maximum number of forest fires across all the jurisdictions and the main factor being lightning</a:t>
            </a:r>
          </a:p>
          <a:p>
            <a:pPr marL="676689" indent="-338345" lvl="1">
              <a:lnSpc>
                <a:spcPts val="4387"/>
              </a:lnSpc>
              <a:buFont typeface="Arial"/>
              <a:buChar char="•"/>
            </a:pPr>
            <a:r>
              <a:rPr lang="en-US" sz="3134">
                <a:solidFill>
                  <a:srgbClr val="994C38"/>
                </a:solidFill>
                <a:latin typeface="Clear Sans"/>
              </a:rPr>
              <a:t>In Alberta, New Brunswick, and Quebec, the main cause of wildfire is Human Activities</a:t>
            </a:r>
          </a:p>
          <a:p>
            <a:pPr marL="676689" indent="-338345" lvl="1">
              <a:lnSpc>
                <a:spcPts val="4387"/>
              </a:lnSpc>
              <a:buFont typeface="Arial"/>
              <a:buChar char="•"/>
            </a:pPr>
            <a:r>
              <a:rPr lang="en-US" sz="3134">
                <a:solidFill>
                  <a:srgbClr val="994C38"/>
                </a:solidFill>
                <a:latin typeface="Clear Sans"/>
              </a:rPr>
              <a:t>The months with the highest temperatures in Canada (July and August) witnessed the maximum number of wildfires</a:t>
            </a:r>
          </a:p>
          <a:p>
            <a:pPr marL="676689" indent="-338345" lvl="1">
              <a:lnSpc>
                <a:spcPts val="4387"/>
              </a:lnSpc>
              <a:buFont typeface="Arial"/>
              <a:buChar char="•"/>
            </a:pPr>
            <a:r>
              <a:rPr lang="en-US" sz="3134">
                <a:solidFill>
                  <a:srgbClr val="994C38"/>
                </a:solidFill>
                <a:latin typeface="Clear Sans"/>
              </a:rPr>
              <a:t>A positive correlation was observed between the deforestation area and the area burnt by wildfires </a:t>
            </a:r>
          </a:p>
          <a:p>
            <a:pPr algn="ctr">
              <a:lnSpc>
                <a:spcPts val="4387"/>
              </a:lnSpc>
            </a:pPr>
          </a:p>
          <a:p>
            <a:pPr algn="ctr">
              <a:lnSpc>
                <a:spcPts val="4387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1225" y="-1999912"/>
            <a:ext cx="5138015" cy="4194489"/>
          </a:xfrm>
          <a:custGeom>
            <a:avLst/>
            <a:gdLst/>
            <a:ahLst/>
            <a:cxnLst/>
            <a:rect r="r" b="b" t="t" l="l"/>
            <a:pathLst>
              <a:path h="4194489" w="5138015">
                <a:moveTo>
                  <a:pt x="0" y="0"/>
                </a:moveTo>
                <a:lnTo>
                  <a:pt x="5138015" y="0"/>
                </a:lnTo>
                <a:lnTo>
                  <a:pt x="5138015" y="4194488"/>
                </a:lnTo>
                <a:lnTo>
                  <a:pt x="0" y="4194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233847">
            <a:off x="-858217" y="8308699"/>
            <a:ext cx="4578625" cy="3205037"/>
          </a:xfrm>
          <a:custGeom>
            <a:avLst/>
            <a:gdLst/>
            <a:ahLst/>
            <a:cxnLst/>
            <a:rect r="r" b="b" t="t" l="l"/>
            <a:pathLst>
              <a:path h="3205037" w="4578625">
                <a:moveTo>
                  <a:pt x="0" y="0"/>
                </a:moveTo>
                <a:lnTo>
                  <a:pt x="4578625" y="0"/>
                </a:lnTo>
                <a:lnTo>
                  <a:pt x="4578625" y="3205037"/>
                </a:lnTo>
                <a:lnTo>
                  <a:pt x="0" y="3205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52795">
            <a:off x="16807802" y="363335"/>
            <a:ext cx="4476368" cy="3662483"/>
          </a:xfrm>
          <a:custGeom>
            <a:avLst/>
            <a:gdLst/>
            <a:ahLst/>
            <a:cxnLst/>
            <a:rect r="r" b="b" t="t" l="l"/>
            <a:pathLst>
              <a:path h="3662483" w="4476368">
                <a:moveTo>
                  <a:pt x="0" y="0"/>
                </a:moveTo>
                <a:lnTo>
                  <a:pt x="4476368" y="0"/>
                </a:lnTo>
                <a:lnTo>
                  <a:pt x="4476368" y="3662483"/>
                </a:lnTo>
                <a:lnTo>
                  <a:pt x="0" y="36624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338135">
            <a:off x="-1895593" y="6010151"/>
            <a:ext cx="3340048" cy="3630487"/>
          </a:xfrm>
          <a:custGeom>
            <a:avLst/>
            <a:gdLst/>
            <a:ahLst/>
            <a:cxnLst/>
            <a:rect r="r" b="b" t="t" l="l"/>
            <a:pathLst>
              <a:path h="3630487" w="3340048">
                <a:moveTo>
                  <a:pt x="0" y="0"/>
                </a:moveTo>
                <a:lnTo>
                  <a:pt x="3340049" y="0"/>
                </a:lnTo>
                <a:lnTo>
                  <a:pt x="3340049" y="3630488"/>
                </a:lnTo>
                <a:lnTo>
                  <a:pt x="0" y="36304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24835" y="1019175"/>
            <a:ext cx="564702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19"/>
              </a:lnSpc>
              <a:spcBef>
                <a:spcPct val="0"/>
              </a:spcBef>
            </a:pPr>
            <a:r>
              <a:rPr lang="en-US" sz="8099" spc="-161">
                <a:solidFill>
                  <a:srgbClr val="994C38"/>
                </a:solidFill>
                <a:latin typeface="Tenor Sans"/>
              </a:rPr>
              <a:t>Objective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5042" y="3259235"/>
            <a:ext cx="18132958" cy="291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7245" indent="-358622" lvl="1">
              <a:lnSpc>
                <a:spcPts val="4650"/>
              </a:lnSpc>
              <a:buFont typeface="Arial"/>
              <a:buChar char="•"/>
            </a:pPr>
            <a:r>
              <a:rPr lang="en-US" sz="3322">
                <a:solidFill>
                  <a:srgbClr val="994C38"/>
                </a:solidFill>
                <a:latin typeface="Canva Sans"/>
              </a:rPr>
              <a:t>To investigate the potential correlation between wildfire frequency and the months of the year.</a:t>
            </a:r>
          </a:p>
          <a:p>
            <a:pPr marL="717245" indent="-358622" lvl="1">
              <a:lnSpc>
                <a:spcPts val="4650"/>
              </a:lnSpc>
              <a:buFont typeface="Arial"/>
              <a:buChar char="•"/>
            </a:pPr>
            <a:r>
              <a:rPr lang="en-US" sz="3322">
                <a:solidFill>
                  <a:srgbClr val="994C38"/>
                </a:solidFill>
                <a:latin typeface="Canva Sans"/>
              </a:rPr>
              <a:t>To track and visualize the historical number of wildfires in Canada over the years.</a:t>
            </a:r>
          </a:p>
          <a:p>
            <a:pPr marL="717245" indent="-358622" lvl="1">
              <a:lnSpc>
                <a:spcPts val="4650"/>
              </a:lnSpc>
              <a:buFont typeface="Arial"/>
              <a:buChar char="•"/>
            </a:pPr>
            <a:r>
              <a:rPr lang="en-US" sz="3322">
                <a:solidFill>
                  <a:srgbClr val="994C38"/>
                </a:solidFill>
                <a:latin typeface="Canva Sans"/>
              </a:rPr>
              <a:t> To assess the impact of deforestation on fire spread patterns compared to natural forested areas.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4041" y="1014694"/>
            <a:ext cx="15555259" cy="8698193"/>
          </a:xfrm>
          <a:custGeom>
            <a:avLst/>
            <a:gdLst/>
            <a:ahLst/>
            <a:cxnLst/>
            <a:rect r="r" b="b" t="t" l="l"/>
            <a:pathLst>
              <a:path h="8698193" w="15555259">
                <a:moveTo>
                  <a:pt x="0" y="0"/>
                </a:moveTo>
                <a:lnTo>
                  <a:pt x="15555259" y="0"/>
                </a:lnTo>
                <a:lnTo>
                  <a:pt x="15555259" y="8698192"/>
                </a:lnTo>
                <a:lnTo>
                  <a:pt x="0" y="8698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-1367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81225" y="-1999912"/>
            <a:ext cx="5138015" cy="4194489"/>
          </a:xfrm>
          <a:custGeom>
            <a:avLst/>
            <a:gdLst/>
            <a:ahLst/>
            <a:cxnLst/>
            <a:rect r="r" b="b" t="t" l="l"/>
            <a:pathLst>
              <a:path h="4194489" w="5138015">
                <a:moveTo>
                  <a:pt x="0" y="0"/>
                </a:moveTo>
                <a:lnTo>
                  <a:pt x="5138015" y="0"/>
                </a:lnTo>
                <a:lnTo>
                  <a:pt x="5138015" y="4194488"/>
                </a:lnTo>
                <a:lnTo>
                  <a:pt x="0" y="41944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233847">
            <a:off x="-858217" y="8308699"/>
            <a:ext cx="4578625" cy="3205037"/>
          </a:xfrm>
          <a:custGeom>
            <a:avLst/>
            <a:gdLst/>
            <a:ahLst/>
            <a:cxnLst/>
            <a:rect r="r" b="b" t="t" l="l"/>
            <a:pathLst>
              <a:path h="3205037" w="4578625">
                <a:moveTo>
                  <a:pt x="0" y="0"/>
                </a:moveTo>
                <a:lnTo>
                  <a:pt x="4578625" y="0"/>
                </a:lnTo>
                <a:lnTo>
                  <a:pt x="4578625" y="3205037"/>
                </a:lnTo>
                <a:lnTo>
                  <a:pt x="0" y="3205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52795">
            <a:off x="16807802" y="363335"/>
            <a:ext cx="4476368" cy="3662483"/>
          </a:xfrm>
          <a:custGeom>
            <a:avLst/>
            <a:gdLst/>
            <a:ahLst/>
            <a:cxnLst/>
            <a:rect r="r" b="b" t="t" l="l"/>
            <a:pathLst>
              <a:path h="3662483" w="4476368">
                <a:moveTo>
                  <a:pt x="0" y="0"/>
                </a:moveTo>
                <a:lnTo>
                  <a:pt x="4476368" y="0"/>
                </a:lnTo>
                <a:lnTo>
                  <a:pt x="4476368" y="3662483"/>
                </a:lnTo>
                <a:lnTo>
                  <a:pt x="0" y="3662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338135">
            <a:off x="-1895593" y="6010151"/>
            <a:ext cx="3340048" cy="3630487"/>
          </a:xfrm>
          <a:custGeom>
            <a:avLst/>
            <a:gdLst/>
            <a:ahLst/>
            <a:cxnLst/>
            <a:rect r="r" b="b" t="t" l="l"/>
            <a:pathLst>
              <a:path h="3630487" w="3340048">
                <a:moveTo>
                  <a:pt x="0" y="0"/>
                </a:moveTo>
                <a:lnTo>
                  <a:pt x="3340049" y="0"/>
                </a:lnTo>
                <a:lnTo>
                  <a:pt x="3340049" y="3630488"/>
                </a:lnTo>
                <a:lnTo>
                  <a:pt x="0" y="36304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53936" y="4124434"/>
            <a:ext cx="11655470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2"/>
              </a:lnSpc>
              <a:spcBef>
                <a:spcPct val="0"/>
              </a:spcBef>
            </a:pPr>
            <a:r>
              <a:rPr lang="en-US" sz="3702" spc="-74">
                <a:solidFill>
                  <a:srgbClr val="2A2E21"/>
                </a:solidFill>
                <a:latin typeface="Tenor Sans Bold"/>
              </a:rPr>
              <a:t>Between 1990 and 2020, there were about 221,272 </a:t>
            </a:r>
            <a:r>
              <a:rPr lang="en-US" sz="3702" spc="-74">
                <a:solidFill>
                  <a:srgbClr val="2A2E21"/>
                </a:solidFill>
                <a:latin typeface="Tenor Sans Bold"/>
              </a:rPr>
              <a:t>in Canada, burning an area of around 74.5 million hectares of its territory.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28969"/>
            <a:ext cx="15555259" cy="8698193"/>
          </a:xfrm>
          <a:custGeom>
            <a:avLst/>
            <a:gdLst/>
            <a:ahLst/>
            <a:cxnLst/>
            <a:rect r="r" b="b" t="t" l="l"/>
            <a:pathLst>
              <a:path h="8698193" w="15555259">
                <a:moveTo>
                  <a:pt x="0" y="0"/>
                </a:moveTo>
                <a:lnTo>
                  <a:pt x="15555259" y="0"/>
                </a:lnTo>
                <a:lnTo>
                  <a:pt x="15555259" y="8698192"/>
                </a:lnTo>
                <a:lnTo>
                  <a:pt x="0" y="8698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-1367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81225" y="-1999912"/>
            <a:ext cx="5138015" cy="4194489"/>
          </a:xfrm>
          <a:custGeom>
            <a:avLst/>
            <a:gdLst/>
            <a:ahLst/>
            <a:cxnLst/>
            <a:rect r="r" b="b" t="t" l="l"/>
            <a:pathLst>
              <a:path h="4194489" w="5138015">
                <a:moveTo>
                  <a:pt x="0" y="0"/>
                </a:moveTo>
                <a:lnTo>
                  <a:pt x="5138015" y="0"/>
                </a:lnTo>
                <a:lnTo>
                  <a:pt x="5138015" y="4194488"/>
                </a:lnTo>
                <a:lnTo>
                  <a:pt x="0" y="41944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233847">
            <a:off x="-858217" y="8308699"/>
            <a:ext cx="4578625" cy="3205037"/>
          </a:xfrm>
          <a:custGeom>
            <a:avLst/>
            <a:gdLst/>
            <a:ahLst/>
            <a:cxnLst/>
            <a:rect r="r" b="b" t="t" l="l"/>
            <a:pathLst>
              <a:path h="3205037" w="4578625">
                <a:moveTo>
                  <a:pt x="0" y="0"/>
                </a:moveTo>
                <a:lnTo>
                  <a:pt x="4578625" y="0"/>
                </a:lnTo>
                <a:lnTo>
                  <a:pt x="4578625" y="3205037"/>
                </a:lnTo>
                <a:lnTo>
                  <a:pt x="0" y="3205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52795">
            <a:off x="16807802" y="363335"/>
            <a:ext cx="4476368" cy="3662483"/>
          </a:xfrm>
          <a:custGeom>
            <a:avLst/>
            <a:gdLst/>
            <a:ahLst/>
            <a:cxnLst/>
            <a:rect r="r" b="b" t="t" l="l"/>
            <a:pathLst>
              <a:path h="3662483" w="4476368">
                <a:moveTo>
                  <a:pt x="0" y="0"/>
                </a:moveTo>
                <a:lnTo>
                  <a:pt x="4476368" y="0"/>
                </a:lnTo>
                <a:lnTo>
                  <a:pt x="4476368" y="3662483"/>
                </a:lnTo>
                <a:lnTo>
                  <a:pt x="0" y="36624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338135">
            <a:off x="-1895593" y="6010151"/>
            <a:ext cx="3340048" cy="3630487"/>
          </a:xfrm>
          <a:custGeom>
            <a:avLst/>
            <a:gdLst/>
            <a:ahLst/>
            <a:cxnLst/>
            <a:rect r="r" b="b" t="t" l="l"/>
            <a:pathLst>
              <a:path h="3630487" w="3340048">
                <a:moveTo>
                  <a:pt x="0" y="0"/>
                </a:moveTo>
                <a:lnTo>
                  <a:pt x="3340049" y="0"/>
                </a:lnTo>
                <a:lnTo>
                  <a:pt x="3340049" y="3630488"/>
                </a:lnTo>
                <a:lnTo>
                  <a:pt x="0" y="36304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28517" y="2867729"/>
            <a:ext cx="2204821" cy="2226894"/>
          </a:xfrm>
          <a:custGeom>
            <a:avLst/>
            <a:gdLst/>
            <a:ahLst/>
            <a:cxnLst/>
            <a:rect r="r" b="b" t="t" l="l"/>
            <a:pathLst>
              <a:path h="2226894" w="2204821">
                <a:moveTo>
                  <a:pt x="0" y="0"/>
                </a:moveTo>
                <a:lnTo>
                  <a:pt x="2204821" y="0"/>
                </a:lnTo>
                <a:lnTo>
                  <a:pt x="2204821" y="2226894"/>
                </a:lnTo>
                <a:lnTo>
                  <a:pt x="0" y="22268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041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27175" y="2818852"/>
            <a:ext cx="5579155" cy="2324648"/>
          </a:xfrm>
          <a:custGeom>
            <a:avLst/>
            <a:gdLst/>
            <a:ahLst/>
            <a:cxnLst/>
            <a:rect r="r" b="b" t="t" l="l"/>
            <a:pathLst>
              <a:path h="2324648" w="5579155">
                <a:moveTo>
                  <a:pt x="0" y="0"/>
                </a:moveTo>
                <a:lnTo>
                  <a:pt x="5579155" y="0"/>
                </a:lnTo>
                <a:lnTo>
                  <a:pt x="5579155" y="2324648"/>
                </a:lnTo>
                <a:lnTo>
                  <a:pt x="0" y="23246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16633" y="5278065"/>
            <a:ext cx="680023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3383" spc="-67">
                <a:solidFill>
                  <a:srgbClr val="2A2E21"/>
                </a:solidFill>
                <a:latin typeface="Tenor Sans"/>
              </a:rPr>
              <a:t>Wildfire Data (1990-2020)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00858" y="5278065"/>
            <a:ext cx="506013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383" spc="-67">
                <a:solidFill>
                  <a:srgbClr val="2A2E21"/>
                </a:solidFill>
                <a:latin typeface="Tenor Sans"/>
              </a:rPr>
              <a:t>Deforestation and CO2 </a:t>
            </a:r>
          </a:p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3383" spc="-67">
                <a:solidFill>
                  <a:srgbClr val="2A2E21"/>
                </a:solidFill>
                <a:latin typeface="Tenor Sans"/>
              </a:rPr>
              <a:t>emission (2000-2020)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88122" y="-1543516"/>
            <a:ext cx="13231624" cy="10801816"/>
          </a:xfrm>
          <a:custGeom>
            <a:avLst/>
            <a:gdLst/>
            <a:ahLst/>
            <a:cxnLst/>
            <a:rect r="r" b="b" t="t" l="l"/>
            <a:pathLst>
              <a:path h="10801816" w="13231624">
                <a:moveTo>
                  <a:pt x="0" y="0"/>
                </a:moveTo>
                <a:lnTo>
                  <a:pt x="13231623" y="0"/>
                </a:lnTo>
                <a:lnTo>
                  <a:pt x="13231623" y="10801816"/>
                </a:lnTo>
                <a:lnTo>
                  <a:pt x="0" y="10801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994608">
            <a:off x="-2448828" y="-326604"/>
            <a:ext cx="4901306" cy="3199216"/>
          </a:xfrm>
          <a:custGeom>
            <a:avLst/>
            <a:gdLst/>
            <a:ahLst/>
            <a:cxnLst/>
            <a:rect r="r" b="b" t="t" l="l"/>
            <a:pathLst>
              <a:path h="3199216" w="4901306">
                <a:moveTo>
                  <a:pt x="0" y="0"/>
                </a:moveTo>
                <a:lnTo>
                  <a:pt x="4901306" y="0"/>
                </a:lnTo>
                <a:lnTo>
                  <a:pt x="4901306" y="3199215"/>
                </a:lnTo>
                <a:lnTo>
                  <a:pt x="0" y="3199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0577">
            <a:off x="5517402" y="8015927"/>
            <a:ext cx="3562696" cy="1619407"/>
          </a:xfrm>
          <a:custGeom>
            <a:avLst/>
            <a:gdLst/>
            <a:ahLst/>
            <a:cxnLst/>
            <a:rect r="r" b="b" t="t" l="l"/>
            <a:pathLst>
              <a:path h="1619407" w="3562696">
                <a:moveTo>
                  <a:pt x="0" y="0"/>
                </a:moveTo>
                <a:lnTo>
                  <a:pt x="3562697" y="0"/>
                </a:lnTo>
                <a:lnTo>
                  <a:pt x="3562697" y="1619407"/>
                </a:lnTo>
                <a:lnTo>
                  <a:pt x="0" y="16194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53256" y="734929"/>
            <a:ext cx="10083603" cy="8817141"/>
          </a:xfrm>
          <a:custGeom>
            <a:avLst/>
            <a:gdLst/>
            <a:ahLst/>
            <a:cxnLst/>
            <a:rect r="r" b="b" t="t" l="l"/>
            <a:pathLst>
              <a:path h="8817141" w="10083603">
                <a:moveTo>
                  <a:pt x="0" y="0"/>
                </a:moveTo>
                <a:lnTo>
                  <a:pt x="10083604" y="0"/>
                </a:lnTo>
                <a:lnTo>
                  <a:pt x="10083604" y="8817142"/>
                </a:lnTo>
                <a:lnTo>
                  <a:pt x="0" y="88171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90060" y="2906440"/>
            <a:ext cx="6376859" cy="211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 spc="-139">
                <a:solidFill>
                  <a:srgbClr val="994C38"/>
                </a:solidFill>
                <a:latin typeface="Tenor Sans"/>
              </a:rPr>
              <a:t>Causes of</a:t>
            </a:r>
          </a:p>
          <a:p>
            <a:pPr>
              <a:lnSpc>
                <a:spcPts val="8400"/>
              </a:lnSpc>
            </a:pPr>
            <a:r>
              <a:rPr lang="en-US" sz="7000" spc="-140">
                <a:solidFill>
                  <a:srgbClr val="994C38"/>
                </a:solidFill>
                <a:latin typeface="Tenor Sans"/>
              </a:rPr>
              <a:t>Wildfires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08602" y="5538642"/>
            <a:ext cx="4767770" cy="106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6"/>
              </a:lnSpc>
            </a:pPr>
            <a:r>
              <a:rPr lang="en-US" sz="2069">
                <a:solidFill>
                  <a:srgbClr val="994C38"/>
                </a:solidFill>
                <a:latin typeface="Canva Sans"/>
              </a:rPr>
              <a:t>Human activity is the leading cause of wildfires in Canada followed by Lightning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88122" y="-1543516"/>
            <a:ext cx="13231624" cy="10801816"/>
          </a:xfrm>
          <a:custGeom>
            <a:avLst/>
            <a:gdLst/>
            <a:ahLst/>
            <a:cxnLst/>
            <a:rect r="r" b="b" t="t" l="l"/>
            <a:pathLst>
              <a:path h="10801816" w="13231624">
                <a:moveTo>
                  <a:pt x="0" y="0"/>
                </a:moveTo>
                <a:lnTo>
                  <a:pt x="13231623" y="0"/>
                </a:lnTo>
                <a:lnTo>
                  <a:pt x="13231623" y="10801816"/>
                </a:lnTo>
                <a:lnTo>
                  <a:pt x="0" y="10801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994608">
            <a:off x="-2448828" y="-326604"/>
            <a:ext cx="4901306" cy="3199216"/>
          </a:xfrm>
          <a:custGeom>
            <a:avLst/>
            <a:gdLst/>
            <a:ahLst/>
            <a:cxnLst/>
            <a:rect r="r" b="b" t="t" l="l"/>
            <a:pathLst>
              <a:path h="3199216" w="4901306">
                <a:moveTo>
                  <a:pt x="0" y="0"/>
                </a:moveTo>
                <a:lnTo>
                  <a:pt x="4901306" y="0"/>
                </a:lnTo>
                <a:lnTo>
                  <a:pt x="4901306" y="3199215"/>
                </a:lnTo>
                <a:lnTo>
                  <a:pt x="0" y="3199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99331" y="640839"/>
            <a:ext cx="14121068" cy="7516962"/>
          </a:xfrm>
          <a:custGeom>
            <a:avLst/>
            <a:gdLst/>
            <a:ahLst/>
            <a:cxnLst/>
            <a:rect r="r" b="b" t="t" l="l"/>
            <a:pathLst>
              <a:path h="7516962" w="14121068">
                <a:moveTo>
                  <a:pt x="0" y="0"/>
                </a:moveTo>
                <a:lnTo>
                  <a:pt x="14121068" y="0"/>
                </a:lnTo>
                <a:lnTo>
                  <a:pt x="14121068" y="7516962"/>
                </a:lnTo>
                <a:lnTo>
                  <a:pt x="0" y="7516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72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99331" y="8285785"/>
            <a:ext cx="14411294" cy="1717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75"/>
              </a:lnSpc>
            </a:pPr>
            <a:r>
              <a:rPr lang="en-US" sz="3268">
                <a:solidFill>
                  <a:srgbClr val="994C38"/>
                </a:solidFill>
                <a:latin typeface="Clear Sans"/>
              </a:rPr>
              <a:t>- The major cause of wildfire in British Columbia and Nova Scotia is lightning</a:t>
            </a:r>
          </a:p>
          <a:p>
            <a:pPr algn="just">
              <a:lnSpc>
                <a:spcPts val="4575"/>
              </a:lnSpc>
              <a:spcBef>
                <a:spcPct val="0"/>
              </a:spcBef>
            </a:pPr>
            <a:r>
              <a:rPr lang="en-US" sz="3268">
                <a:solidFill>
                  <a:srgbClr val="994C38"/>
                </a:solidFill>
                <a:latin typeface="Clear Sans"/>
              </a:rPr>
              <a:t>- On the contrary, In Alberta, New Brunswick and Quebec, the main cause of wildfire is Human Activities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62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0125"/>
            <a:ext cx="8033576" cy="1065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-140">
                <a:solidFill>
                  <a:srgbClr val="F4F4F4"/>
                </a:solidFill>
                <a:latin typeface="Tenor Sans"/>
              </a:rPr>
              <a:t>The provinces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8662338">
            <a:off x="8737274" y="-5020531"/>
            <a:ext cx="4555216" cy="7638319"/>
          </a:xfrm>
          <a:custGeom>
            <a:avLst/>
            <a:gdLst/>
            <a:ahLst/>
            <a:cxnLst/>
            <a:rect r="r" b="b" t="t" l="l"/>
            <a:pathLst>
              <a:path h="7638319" w="4555216">
                <a:moveTo>
                  <a:pt x="0" y="0"/>
                </a:moveTo>
                <a:lnTo>
                  <a:pt x="4555216" y="0"/>
                </a:lnTo>
                <a:lnTo>
                  <a:pt x="4555216" y="7638319"/>
                </a:lnTo>
                <a:lnTo>
                  <a:pt x="0" y="7638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84842">
            <a:off x="9235348" y="9125552"/>
            <a:ext cx="4368163" cy="3057714"/>
          </a:xfrm>
          <a:custGeom>
            <a:avLst/>
            <a:gdLst/>
            <a:ahLst/>
            <a:cxnLst/>
            <a:rect r="r" b="b" t="t" l="l"/>
            <a:pathLst>
              <a:path h="3057714" w="4368163">
                <a:moveTo>
                  <a:pt x="0" y="0"/>
                </a:moveTo>
                <a:lnTo>
                  <a:pt x="4368163" y="0"/>
                </a:lnTo>
                <a:lnTo>
                  <a:pt x="4368163" y="3057714"/>
                </a:lnTo>
                <a:lnTo>
                  <a:pt x="0" y="30577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5750" y="2454268"/>
            <a:ext cx="13021604" cy="7484315"/>
          </a:xfrm>
          <a:custGeom>
            <a:avLst/>
            <a:gdLst/>
            <a:ahLst/>
            <a:cxnLst/>
            <a:rect r="r" b="b" t="t" l="l"/>
            <a:pathLst>
              <a:path h="7484315" w="13021604">
                <a:moveTo>
                  <a:pt x="0" y="0"/>
                </a:moveTo>
                <a:lnTo>
                  <a:pt x="13021604" y="0"/>
                </a:lnTo>
                <a:lnTo>
                  <a:pt x="13021604" y="7484315"/>
                </a:lnTo>
                <a:lnTo>
                  <a:pt x="0" y="74843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56452" y="461438"/>
            <a:ext cx="5360073" cy="4099958"/>
          </a:xfrm>
          <a:custGeom>
            <a:avLst/>
            <a:gdLst/>
            <a:ahLst/>
            <a:cxnLst/>
            <a:rect r="r" b="b" t="t" l="l"/>
            <a:pathLst>
              <a:path h="4099958" w="5360073">
                <a:moveTo>
                  <a:pt x="0" y="0"/>
                </a:moveTo>
                <a:lnTo>
                  <a:pt x="5360073" y="0"/>
                </a:lnTo>
                <a:lnTo>
                  <a:pt x="5360073" y="4099959"/>
                </a:lnTo>
                <a:lnTo>
                  <a:pt x="0" y="40999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223" r="-629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212104" y="5133975"/>
            <a:ext cx="4704421" cy="453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9818" indent="-274909" lvl="1">
              <a:lnSpc>
                <a:spcPts val="3055"/>
              </a:lnSpc>
              <a:buFont typeface="Arial"/>
              <a:buChar char="•"/>
            </a:pPr>
            <a:r>
              <a:rPr lang="en-US" sz="2546" spc="-50">
                <a:solidFill>
                  <a:srgbClr val="F4F4F4"/>
                </a:solidFill>
                <a:latin typeface="Tenor Sans"/>
              </a:rPr>
              <a:t>In the past 31 years, BC has experienced the maximum number of forest fires, followed by Alberta and Ontario</a:t>
            </a:r>
          </a:p>
          <a:p>
            <a:pPr>
              <a:lnSpc>
                <a:spcPts val="3055"/>
              </a:lnSpc>
            </a:pPr>
          </a:p>
          <a:p>
            <a:pPr algn="l" marL="549818" indent="-274909" lvl="1">
              <a:lnSpc>
                <a:spcPts val="3055"/>
              </a:lnSpc>
              <a:buFont typeface="Arial"/>
              <a:buChar char="•"/>
            </a:pPr>
            <a:r>
              <a:rPr lang="en-US" sz="2546" spc="-50">
                <a:solidFill>
                  <a:srgbClr val="F4F4F4"/>
                </a:solidFill>
                <a:latin typeface="Tenor Sans"/>
              </a:rPr>
              <a:t>The Jurisdiction with the least number of Wildfires are Prince Edward Island, Newfoundland and Labrador and Yukon</a:t>
            </a:r>
          </a:p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en-US" sz="2016" spc="-40">
                <a:solidFill>
                  <a:srgbClr val="F4F4F4"/>
                </a:solidFill>
                <a:latin typeface="Tenor Sans"/>
              </a:rPr>
              <a:t>   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48062" y="-1515515"/>
            <a:ext cx="8078447" cy="6389317"/>
          </a:xfrm>
          <a:custGeom>
            <a:avLst/>
            <a:gdLst/>
            <a:ahLst/>
            <a:cxnLst/>
            <a:rect r="r" b="b" t="t" l="l"/>
            <a:pathLst>
              <a:path h="6389317" w="8078447">
                <a:moveTo>
                  <a:pt x="0" y="0"/>
                </a:moveTo>
                <a:lnTo>
                  <a:pt x="8078447" y="0"/>
                </a:lnTo>
                <a:lnTo>
                  <a:pt x="8078447" y="6389317"/>
                </a:lnTo>
                <a:lnTo>
                  <a:pt x="0" y="63893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182508">
            <a:off x="5213971" y="7409847"/>
            <a:ext cx="3710600" cy="4033260"/>
          </a:xfrm>
          <a:custGeom>
            <a:avLst/>
            <a:gdLst/>
            <a:ahLst/>
            <a:cxnLst/>
            <a:rect r="r" b="b" t="t" l="l"/>
            <a:pathLst>
              <a:path h="4033260" w="3710600">
                <a:moveTo>
                  <a:pt x="0" y="0"/>
                </a:moveTo>
                <a:lnTo>
                  <a:pt x="3710599" y="0"/>
                </a:lnTo>
                <a:lnTo>
                  <a:pt x="3710599" y="4033261"/>
                </a:lnTo>
                <a:lnTo>
                  <a:pt x="0" y="4033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2255" y="600358"/>
            <a:ext cx="9344975" cy="8072065"/>
          </a:xfrm>
          <a:custGeom>
            <a:avLst/>
            <a:gdLst/>
            <a:ahLst/>
            <a:cxnLst/>
            <a:rect r="r" b="b" t="t" l="l"/>
            <a:pathLst>
              <a:path h="8072065" w="9344975">
                <a:moveTo>
                  <a:pt x="0" y="0"/>
                </a:moveTo>
                <a:lnTo>
                  <a:pt x="9344975" y="0"/>
                </a:lnTo>
                <a:lnTo>
                  <a:pt x="9344975" y="8072065"/>
                </a:lnTo>
                <a:lnTo>
                  <a:pt x="0" y="80720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246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35009" y="4788791"/>
            <a:ext cx="9835957" cy="5055133"/>
          </a:xfrm>
          <a:custGeom>
            <a:avLst/>
            <a:gdLst/>
            <a:ahLst/>
            <a:cxnLst/>
            <a:rect r="r" b="b" t="t" l="l"/>
            <a:pathLst>
              <a:path h="5055133" w="9835957">
                <a:moveTo>
                  <a:pt x="0" y="0"/>
                </a:moveTo>
                <a:lnTo>
                  <a:pt x="9835957" y="0"/>
                </a:lnTo>
                <a:lnTo>
                  <a:pt x="9835957" y="5055133"/>
                </a:lnTo>
                <a:lnTo>
                  <a:pt x="0" y="50551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846358" y="591854"/>
            <a:ext cx="7592070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0"/>
              </a:lnSpc>
            </a:pPr>
            <a:r>
              <a:rPr lang="en-US" sz="4700" spc="-94">
                <a:solidFill>
                  <a:srgbClr val="994C38"/>
                </a:solidFill>
                <a:latin typeface="Tenor Sans"/>
              </a:rPr>
              <a:t>The months with the most wildfires occurances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65090" y="2246359"/>
            <a:ext cx="6373338" cy="1353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1"/>
              </a:lnSpc>
              <a:spcBef>
                <a:spcPct val="0"/>
              </a:spcBef>
            </a:pPr>
            <a:r>
              <a:rPr lang="en-US" sz="2572">
                <a:solidFill>
                  <a:srgbClr val="994C38"/>
                </a:solidFill>
                <a:latin typeface="Clear Sans"/>
              </a:rPr>
              <a:t>July and August witnessed the maximum number of wildfires from 1990-2020, followed by June and May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97629" y="4206428"/>
            <a:ext cx="6373338" cy="439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1"/>
              </a:lnSpc>
              <a:spcBef>
                <a:spcPct val="0"/>
              </a:spcBef>
            </a:pPr>
            <a:r>
              <a:rPr lang="en-US" sz="2572">
                <a:solidFill>
                  <a:srgbClr val="994C38"/>
                </a:solidFill>
                <a:latin typeface="Clear Sans"/>
              </a:rPr>
              <a:t>@WeatherSpark.com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248164">
            <a:off x="2668972" y="-4868157"/>
            <a:ext cx="10950958" cy="8939964"/>
          </a:xfrm>
          <a:custGeom>
            <a:avLst/>
            <a:gdLst/>
            <a:ahLst/>
            <a:cxnLst/>
            <a:rect r="r" b="b" t="t" l="l"/>
            <a:pathLst>
              <a:path h="8939964" w="10950958">
                <a:moveTo>
                  <a:pt x="0" y="0"/>
                </a:moveTo>
                <a:lnTo>
                  <a:pt x="10950957" y="0"/>
                </a:lnTo>
                <a:lnTo>
                  <a:pt x="10950957" y="8939964"/>
                </a:lnTo>
                <a:lnTo>
                  <a:pt x="0" y="8939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50905" y="1260093"/>
            <a:ext cx="13858537" cy="6766250"/>
          </a:xfrm>
          <a:custGeom>
            <a:avLst/>
            <a:gdLst/>
            <a:ahLst/>
            <a:cxnLst/>
            <a:rect r="r" b="b" t="t" l="l"/>
            <a:pathLst>
              <a:path h="6766250" w="13858537">
                <a:moveTo>
                  <a:pt x="0" y="0"/>
                </a:moveTo>
                <a:lnTo>
                  <a:pt x="13858537" y="0"/>
                </a:lnTo>
                <a:lnTo>
                  <a:pt x="13858537" y="6766250"/>
                </a:lnTo>
                <a:lnTo>
                  <a:pt x="0" y="676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69" t="-3949" r="-7150" b="-800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43314" y="8026343"/>
            <a:ext cx="12396308" cy="1539669"/>
          </a:xfrm>
          <a:custGeom>
            <a:avLst/>
            <a:gdLst/>
            <a:ahLst/>
            <a:cxnLst/>
            <a:rect r="r" b="b" t="t" l="l"/>
            <a:pathLst>
              <a:path h="1539669" w="12396308">
                <a:moveTo>
                  <a:pt x="0" y="0"/>
                </a:moveTo>
                <a:lnTo>
                  <a:pt x="12396309" y="0"/>
                </a:lnTo>
                <a:lnTo>
                  <a:pt x="12396309" y="1539669"/>
                </a:lnTo>
                <a:lnTo>
                  <a:pt x="0" y="1539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094" r="0" b="-309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01237" y="304800"/>
            <a:ext cx="1547893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4700" spc="-94">
                <a:solidFill>
                  <a:srgbClr val="994C38"/>
                </a:solidFill>
                <a:latin typeface="Tenor Sans"/>
              </a:rPr>
              <a:t>The months with the most wildfires occurances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DAFpxwRylVc</dc:identifier>
  <dcterms:modified xsi:type="dcterms:W3CDTF">2011-08-01T06:04:30Z</dcterms:modified>
  <cp:revision>1</cp:revision>
  <dc:title>The wildfires in Canada</dc:title>
</cp:coreProperties>
</file>